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0" r:id="rId1"/>
  </p:sldMasterIdLst>
  <p:notesMasterIdLst>
    <p:notesMasterId r:id="rId17"/>
  </p:notesMasterIdLst>
  <p:sldIdLst>
    <p:sldId id="256" r:id="rId2"/>
    <p:sldId id="714" r:id="rId3"/>
    <p:sldId id="674" r:id="rId4"/>
    <p:sldId id="713" r:id="rId5"/>
    <p:sldId id="715" r:id="rId6"/>
    <p:sldId id="712" r:id="rId7"/>
    <p:sldId id="676" r:id="rId8"/>
    <p:sldId id="303" r:id="rId9"/>
    <p:sldId id="717" r:id="rId10"/>
    <p:sldId id="723" r:id="rId11"/>
    <p:sldId id="718" r:id="rId12"/>
    <p:sldId id="719" r:id="rId13"/>
    <p:sldId id="720" r:id="rId14"/>
    <p:sldId id="721" r:id="rId15"/>
    <p:sldId id="72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B58"/>
    <a:srgbClr val="333F50"/>
    <a:srgbClr val="8497B0"/>
    <a:srgbClr val="8FAADC"/>
    <a:srgbClr val="2F5597"/>
    <a:srgbClr val="626CC7"/>
    <a:srgbClr val="323B8D"/>
    <a:srgbClr val="21275D"/>
    <a:srgbClr val="161A3E"/>
    <a:srgbClr val="203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71" autoAdjust="0"/>
    <p:restoredTop sz="95033" autoAdjust="0"/>
  </p:normalViewPr>
  <p:slideViewPr>
    <p:cSldViewPr snapToGrid="0">
      <p:cViewPr>
        <p:scale>
          <a:sx n="75" d="100"/>
          <a:sy n="75" d="100"/>
        </p:scale>
        <p:origin x="869" y="216"/>
      </p:cViewPr>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05-02-2026</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dirty="0"/>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7</a:t>
            </a:fld>
            <a:endParaRPr lang="en-IN" dirty="0"/>
          </a:p>
        </p:txBody>
      </p:sp>
    </p:spTree>
    <p:extLst>
      <p:ext uri="{BB962C8B-B14F-4D97-AF65-F5344CB8AC3E}">
        <p14:creationId xmlns:p14="http://schemas.microsoft.com/office/powerpoint/2010/main" val="1797883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133112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3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8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Tree>
    <p:extLst>
      <p:ext uri="{BB962C8B-B14F-4D97-AF65-F5344CB8AC3E}">
        <p14:creationId xmlns:p14="http://schemas.microsoft.com/office/powerpoint/2010/main" val="283125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593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828349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05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p>
        </p:txBody>
      </p:sp>
    </p:spTree>
    <p:extLst>
      <p:ext uri="{BB962C8B-B14F-4D97-AF65-F5344CB8AC3E}">
        <p14:creationId xmlns:p14="http://schemas.microsoft.com/office/powerpoint/2010/main" val="416747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Content Placeholder 2"/>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65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6123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18528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59999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27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4" descr="Top Ranked Data Science Institute, Classroom Plus Online Training | Boston  Institute of Analytics">
            <a:extLst>
              <a:ext uri="{FF2B5EF4-FFF2-40B4-BE49-F238E27FC236}">
                <a16:creationId xmlns:a16="http://schemas.microsoft.com/office/drawing/2014/main" id="{D55A4135-B2E5-3A1C-9614-E010D1062B85}"/>
              </a:ext>
            </a:extLst>
          </p:cNvPr>
          <p:cNvPicPr>
            <a:picLocks noChangeAspect="1" noChangeArrowheads="1"/>
          </p:cNvPicPr>
          <p:nvPr userDrawn="1"/>
        </p:nvPicPr>
        <p:blipFill rotWithShape="1">
          <a:blip r:embed="rId18"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65DF22-91AD-CE85-A78A-CF35969DE003}"/>
              </a:ext>
            </a:extLst>
          </p:cNvPr>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bg2">
                    <a:lumMod val="75000"/>
                  </a:schemeClr>
                </a:solidFill>
              </a:rPr>
              <a:t>CONFIDENTIAL</a:t>
            </a:r>
            <a:r>
              <a:rPr lang="en-US" sz="1100" dirty="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p>
        </p:txBody>
      </p:sp>
    </p:spTree>
    <p:extLst>
      <p:ext uri="{BB962C8B-B14F-4D97-AF65-F5344CB8AC3E}">
        <p14:creationId xmlns:p14="http://schemas.microsoft.com/office/powerpoint/2010/main" val="162817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77" r:id="rId7"/>
    <p:sldLayoutId id="2147483676"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Lst>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1" y="2788290"/>
            <a:ext cx="12192000" cy="8115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t>E-commerce Customer Segmentation &amp; Prediction</a:t>
            </a:r>
            <a:endParaRPr lang="en-US" sz="4400" b="1" dirty="0">
              <a:latin typeface="Calibri" panose="020F0502020204030204" pitchFamily="34" charset="0"/>
            </a:endParaRPr>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8715267-7A52-415F-6D5F-29EE26F3FFEE}"/>
              </a:ext>
            </a:extLst>
          </p:cNvPr>
          <p:cNvSpPr/>
          <p:nvPr/>
        </p:nvSpPr>
        <p:spPr>
          <a:xfrm>
            <a:off x="597159" y="2509935"/>
            <a:ext cx="2519265" cy="1959428"/>
          </a:xfrm>
          <a:prstGeom prst="roundRect">
            <a:avLst/>
          </a:pr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E599A098-7B09-E762-9010-0FA955865E43}"/>
              </a:ext>
            </a:extLst>
          </p:cNvPr>
          <p:cNvSpPr>
            <a:spLocks noGrp="1"/>
          </p:cNvSpPr>
          <p:nvPr>
            <p:ph type="title"/>
          </p:nvPr>
        </p:nvSpPr>
        <p:spPr>
          <a:xfrm>
            <a:off x="290603" y="3122612"/>
            <a:ext cx="7057847" cy="612775"/>
          </a:xfrm>
        </p:spPr>
        <p:txBody>
          <a:bodyPr/>
          <a:lstStyle/>
          <a:p>
            <a:r>
              <a:rPr lang="en-IN" dirty="0">
                <a:solidFill>
                  <a:schemeClr val="bg1"/>
                </a:solidFill>
              </a:rPr>
              <a:t>Model Comparison</a:t>
            </a:r>
          </a:p>
        </p:txBody>
      </p:sp>
      <p:sp>
        <p:nvSpPr>
          <p:cNvPr id="3" name="Content Placeholder 2">
            <a:extLst>
              <a:ext uri="{FF2B5EF4-FFF2-40B4-BE49-F238E27FC236}">
                <a16:creationId xmlns:a16="http://schemas.microsoft.com/office/drawing/2014/main" id="{C599D9DB-6AC3-7DD2-3080-57C7CBA1D69F}"/>
              </a:ext>
            </a:extLst>
          </p:cNvPr>
          <p:cNvSpPr>
            <a:spLocks noGrp="1"/>
          </p:cNvSpPr>
          <p:nvPr>
            <p:ph idx="1"/>
          </p:nvPr>
        </p:nvSpPr>
        <p:spPr>
          <a:xfrm>
            <a:off x="4369049" y="4082627"/>
            <a:ext cx="7469253" cy="1605880"/>
          </a:xfrm>
        </p:spPr>
        <p:txBody>
          <a:bodyPr>
            <a:normAutofit/>
          </a:bodyPr>
          <a:lstStyle/>
          <a:p>
            <a:r>
              <a:rPr lang="en-US" sz="2400" dirty="0"/>
              <a:t>Random Forest achieved highest accuracy</a:t>
            </a:r>
          </a:p>
          <a:p>
            <a:r>
              <a:rPr lang="en-US" sz="2400" dirty="0"/>
              <a:t> Hyperparameter tuning further improved performance</a:t>
            </a:r>
          </a:p>
          <a:p>
            <a:r>
              <a:rPr lang="en-US" sz="2400" dirty="0"/>
              <a:t>Final model selected based on best generalization</a:t>
            </a:r>
            <a:endParaRPr lang="en-IN" sz="2400" dirty="0"/>
          </a:p>
        </p:txBody>
      </p:sp>
      <p:pic>
        <p:nvPicPr>
          <p:cNvPr id="6" name="Picture 5">
            <a:extLst>
              <a:ext uri="{FF2B5EF4-FFF2-40B4-BE49-F238E27FC236}">
                <a16:creationId xmlns:a16="http://schemas.microsoft.com/office/drawing/2014/main" id="{9E9E02C5-BE42-C478-635F-2706CD2B2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2629" y="113504"/>
            <a:ext cx="6635366" cy="3810008"/>
          </a:xfrm>
          <a:prstGeom prst="rect">
            <a:avLst/>
          </a:prstGeom>
        </p:spPr>
      </p:pic>
    </p:spTree>
    <p:extLst>
      <p:ext uri="{BB962C8B-B14F-4D97-AF65-F5344CB8AC3E}">
        <p14:creationId xmlns:p14="http://schemas.microsoft.com/office/powerpoint/2010/main" val="1628351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F49B-624A-1ECF-BB7B-E8311DC81A6A}"/>
              </a:ext>
            </a:extLst>
          </p:cNvPr>
          <p:cNvSpPr>
            <a:spLocks noGrp="1"/>
          </p:cNvSpPr>
          <p:nvPr>
            <p:ph type="title"/>
          </p:nvPr>
        </p:nvSpPr>
        <p:spPr>
          <a:xfrm>
            <a:off x="370971" y="622327"/>
            <a:ext cx="5107239" cy="612775"/>
          </a:xfrm>
        </p:spPr>
        <p:txBody>
          <a:bodyPr/>
          <a:lstStyle/>
          <a:p>
            <a:r>
              <a:rPr lang="en-IN" dirty="0"/>
              <a:t>Predictive </a:t>
            </a:r>
            <a:r>
              <a:rPr lang="en-IN" dirty="0" err="1"/>
              <a:t>Modeling</a:t>
            </a:r>
            <a:endParaRPr lang="en-IN" dirty="0"/>
          </a:p>
        </p:txBody>
      </p:sp>
      <p:sp>
        <p:nvSpPr>
          <p:cNvPr id="3" name="Content Placeholder 2">
            <a:extLst>
              <a:ext uri="{FF2B5EF4-FFF2-40B4-BE49-F238E27FC236}">
                <a16:creationId xmlns:a16="http://schemas.microsoft.com/office/drawing/2014/main" id="{DB15D8B1-7033-4B67-6E34-7979089DC0FD}"/>
              </a:ext>
            </a:extLst>
          </p:cNvPr>
          <p:cNvSpPr>
            <a:spLocks noGrp="1"/>
          </p:cNvSpPr>
          <p:nvPr>
            <p:ph idx="1"/>
          </p:nvPr>
        </p:nvSpPr>
        <p:spPr>
          <a:xfrm>
            <a:off x="557583" y="1659836"/>
            <a:ext cx="5107239" cy="4398066"/>
          </a:xfrm>
        </p:spPr>
        <p:txBody>
          <a:bodyPr>
            <a:normAutofit/>
          </a:bodyPr>
          <a:lstStyle/>
          <a:p>
            <a:pPr algn="just"/>
            <a:r>
              <a:rPr lang="en-US" sz="2400" dirty="0"/>
              <a:t>Objective: Predict customer segments using machine learning</a:t>
            </a:r>
          </a:p>
          <a:p>
            <a:pPr algn="just"/>
            <a:r>
              <a:rPr lang="en-US" sz="2400" dirty="0"/>
              <a:t>Input Features: Recency, Frequency, Monetary</a:t>
            </a:r>
          </a:p>
          <a:p>
            <a:pPr algn="just"/>
            <a:r>
              <a:rPr lang="en-US" sz="2400" dirty="0"/>
              <a:t>Model Used: Classification model on clustered data</a:t>
            </a:r>
          </a:p>
          <a:p>
            <a:pPr algn="just"/>
            <a:r>
              <a:rPr lang="en-US" sz="2400" dirty="0"/>
              <a:t>Result: High accuracy in identifying major customer groups</a:t>
            </a:r>
            <a:endParaRPr lang="en-IN" sz="2400" dirty="0"/>
          </a:p>
        </p:txBody>
      </p:sp>
      <p:pic>
        <p:nvPicPr>
          <p:cNvPr id="5" name="Picture 4">
            <a:extLst>
              <a:ext uri="{FF2B5EF4-FFF2-40B4-BE49-F238E27FC236}">
                <a16:creationId xmlns:a16="http://schemas.microsoft.com/office/drawing/2014/main" id="{569E226E-2513-734C-646A-111C37DA2CC0}"/>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6096000" y="13288"/>
            <a:ext cx="6096000" cy="6844712"/>
          </a:xfrm>
          <a:prstGeom prst="rect">
            <a:avLst/>
          </a:prstGeom>
        </p:spPr>
      </p:pic>
    </p:spTree>
    <p:extLst>
      <p:ext uri="{BB962C8B-B14F-4D97-AF65-F5344CB8AC3E}">
        <p14:creationId xmlns:p14="http://schemas.microsoft.com/office/powerpoint/2010/main" val="2602577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6F9E770-8935-C87F-FABD-5A0F490838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8614" y="91268"/>
            <a:ext cx="5887615" cy="3071810"/>
          </a:xfrm>
          <a:prstGeom prst="rect">
            <a:avLst/>
          </a:prstGeom>
        </p:spPr>
      </p:pic>
      <p:sp>
        <p:nvSpPr>
          <p:cNvPr id="4" name="Title 3">
            <a:extLst>
              <a:ext uri="{FF2B5EF4-FFF2-40B4-BE49-F238E27FC236}">
                <a16:creationId xmlns:a16="http://schemas.microsoft.com/office/drawing/2014/main" id="{89441175-3F3E-4D5B-29FA-986173BA982E}"/>
              </a:ext>
            </a:extLst>
          </p:cNvPr>
          <p:cNvSpPr>
            <a:spLocks noGrp="1"/>
          </p:cNvSpPr>
          <p:nvPr>
            <p:ph type="title"/>
          </p:nvPr>
        </p:nvSpPr>
        <p:spPr/>
        <p:txBody>
          <a:bodyPr/>
          <a:lstStyle/>
          <a:p>
            <a:r>
              <a:rPr lang="en-IN" dirty="0"/>
              <a:t>Feature Importance </a:t>
            </a:r>
          </a:p>
        </p:txBody>
      </p:sp>
      <p:sp>
        <p:nvSpPr>
          <p:cNvPr id="8" name="TextBox 7">
            <a:extLst>
              <a:ext uri="{FF2B5EF4-FFF2-40B4-BE49-F238E27FC236}">
                <a16:creationId xmlns:a16="http://schemas.microsoft.com/office/drawing/2014/main" id="{AA37BA9B-512C-40B6-4AA8-49B11A580FF7}"/>
              </a:ext>
            </a:extLst>
          </p:cNvPr>
          <p:cNvSpPr txBox="1"/>
          <p:nvPr/>
        </p:nvSpPr>
        <p:spPr>
          <a:xfrm>
            <a:off x="4758614" y="3293459"/>
            <a:ext cx="6951305"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Recency is the most influential factor in customer segmentation</a:t>
            </a:r>
          </a:p>
          <a:p>
            <a:pPr marL="285750" indent="-285750">
              <a:buFont typeface="Arial" panose="020B0604020202020204" pitchFamily="34" charset="0"/>
              <a:buChar char="•"/>
            </a:pPr>
            <a:r>
              <a:rPr lang="en-US" sz="2400" dirty="0"/>
              <a:t>Frequency indicates customer engagement level</a:t>
            </a:r>
          </a:p>
          <a:p>
            <a:pPr marL="285750" indent="-285750">
              <a:buFont typeface="Arial" panose="020B0604020202020204" pitchFamily="34" charset="0"/>
              <a:buChar char="•"/>
            </a:pPr>
            <a:r>
              <a:rPr lang="en-US" sz="2400" dirty="0"/>
              <a:t> Monetary value reflects revenue contribution</a:t>
            </a:r>
          </a:p>
          <a:p>
            <a:pPr marL="285750" indent="-285750">
              <a:buFont typeface="Arial" panose="020B0604020202020204" pitchFamily="34" charset="0"/>
              <a:buChar char="•"/>
            </a:pPr>
            <a:r>
              <a:rPr lang="en-US" sz="2400" dirty="0"/>
              <a:t> Recent activity drives customer value more than past spending</a:t>
            </a:r>
            <a:endParaRPr lang="en-IN" sz="2400" dirty="0"/>
          </a:p>
        </p:txBody>
      </p:sp>
    </p:spTree>
    <p:extLst>
      <p:ext uri="{BB962C8B-B14F-4D97-AF65-F5344CB8AC3E}">
        <p14:creationId xmlns:p14="http://schemas.microsoft.com/office/powerpoint/2010/main" val="89329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A675E-8B8B-96A7-5F59-56CD77E53DE6}"/>
              </a:ext>
            </a:extLst>
          </p:cNvPr>
          <p:cNvSpPr>
            <a:spLocks noGrp="1"/>
          </p:cNvSpPr>
          <p:nvPr>
            <p:ph type="title"/>
          </p:nvPr>
        </p:nvSpPr>
        <p:spPr>
          <a:xfrm>
            <a:off x="69881" y="297768"/>
            <a:ext cx="3317131" cy="1719469"/>
          </a:xfrm>
        </p:spPr>
        <p:txBody>
          <a:bodyPr>
            <a:normAutofit fontScale="90000"/>
          </a:bodyPr>
          <a:lstStyle/>
          <a:p>
            <a:r>
              <a:rPr lang="en-IN" dirty="0">
                <a:solidFill>
                  <a:schemeClr val="bg1"/>
                </a:solidFill>
              </a:rPr>
              <a:t>Business Insights &amp; Strategic Recommendations</a:t>
            </a:r>
          </a:p>
        </p:txBody>
      </p:sp>
      <p:sp>
        <p:nvSpPr>
          <p:cNvPr id="3" name="Content Placeholder 2">
            <a:extLst>
              <a:ext uri="{FF2B5EF4-FFF2-40B4-BE49-F238E27FC236}">
                <a16:creationId xmlns:a16="http://schemas.microsoft.com/office/drawing/2014/main" id="{930CF019-0159-4AB0-83EE-78FDF5F331B8}"/>
              </a:ext>
            </a:extLst>
          </p:cNvPr>
          <p:cNvSpPr>
            <a:spLocks noGrp="1"/>
          </p:cNvSpPr>
          <p:nvPr>
            <p:ph idx="1"/>
          </p:nvPr>
        </p:nvSpPr>
        <p:spPr>
          <a:xfrm>
            <a:off x="4607379" y="428195"/>
            <a:ext cx="7057847" cy="4398066"/>
          </a:xfrm>
        </p:spPr>
        <p:txBody>
          <a:bodyPr>
            <a:normAutofit/>
          </a:bodyPr>
          <a:lstStyle/>
          <a:p>
            <a:pPr marL="0" indent="0">
              <a:buNone/>
            </a:pPr>
            <a:r>
              <a:rPr lang="en-IN" b="1" dirty="0"/>
              <a:t>Key Insights:</a:t>
            </a:r>
            <a:endParaRPr lang="en-US" b="1" dirty="0"/>
          </a:p>
          <a:p>
            <a:r>
              <a:rPr lang="en-US" sz="2200" dirty="0"/>
              <a:t>A small customer segment generates most of the revenue</a:t>
            </a:r>
          </a:p>
          <a:p>
            <a:r>
              <a:rPr lang="en-US" sz="2200" dirty="0"/>
              <a:t>Recent purchase activity strongly predicts customer value</a:t>
            </a:r>
          </a:p>
          <a:p>
            <a:r>
              <a:rPr lang="en-US" sz="2200" dirty="0"/>
              <a:t> Most customers show low spend and low engagement</a:t>
            </a:r>
          </a:p>
          <a:p>
            <a:pPr marL="0" indent="0">
              <a:buNone/>
            </a:pPr>
            <a:endParaRPr lang="en-US" sz="2200" dirty="0"/>
          </a:p>
          <a:p>
            <a:pPr marL="0" indent="0">
              <a:buNone/>
            </a:pPr>
            <a:r>
              <a:rPr lang="en-IN" b="1" dirty="0"/>
              <a:t>Strategic Actions:</a:t>
            </a:r>
          </a:p>
          <a:p>
            <a:r>
              <a:rPr lang="en-US" sz="2400" dirty="0"/>
              <a:t>Prioritize retention of high-value active customers</a:t>
            </a:r>
          </a:p>
          <a:p>
            <a:r>
              <a:rPr lang="en-US" sz="2400" dirty="0"/>
              <a:t> Re-engage inactive customers with targeted offers</a:t>
            </a:r>
          </a:p>
          <a:p>
            <a:r>
              <a:rPr lang="en-US" sz="2400" dirty="0"/>
              <a:t> Personalize marketing using customer segments</a:t>
            </a:r>
            <a:endParaRPr lang="en-IN" sz="2400" b="1" dirty="0"/>
          </a:p>
        </p:txBody>
      </p:sp>
      <p:sp>
        <p:nvSpPr>
          <p:cNvPr id="8" name="Rectangle 7">
            <a:extLst>
              <a:ext uri="{FF2B5EF4-FFF2-40B4-BE49-F238E27FC236}">
                <a16:creationId xmlns:a16="http://schemas.microsoft.com/office/drawing/2014/main" id="{66CC83E6-3DD8-43D3-B8CC-A44FA6B477A1}"/>
              </a:ext>
            </a:extLst>
          </p:cNvPr>
          <p:cNvSpPr/>
          <p:nvPr/>
        </p:nvSpPr>
        <p:spPr>
          <a:xfrm>
            <a:off x="526774" y="2494722"/>
            <a:ext cx="2574235" cy="1719469"/>
          </a:xfrm>
          <a:prstGeom prst="rect">
            <a:avLst/>
          </a:pr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7FE5B321-3770-B184-28F4-5FDA4E9A367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83" b="89946" l="4484" r="89946">
                        <a14:foregroundMark x1="9103" y1="52582" x2="7011" y2="46574"/>
                        <a14:foregroundMark x1="4434" y1="36949" x2="8686" y2="34147"/>
                        <a14:foregroundMark x1="18567" y1="33717" x2="23505" y2="41168"/>
                        <a14:foregroundMark x1="23505" y1="41168" x2="9103" y2="52582"/>
                        <a14:foregroundMark x1="5454" y1="36501" x2="4484" y2="32337"/>
                        <a14:foregroundMark x1="4484" y1="32337" x2="5770" y2="36396"/>
                        <a14:backgroundMark x1="9375" y1="32745" x2="9918" y2="32473"/>
                        <a14:backgroundMark x1="7201" y1="41440" x2="4484" y2="38451"/>
                        <a14:backgroundMark x1="11005" y1="31386" x2="19429" y2="32473"/>
                        <a14:backgroundMark x1="4484" y1="36821" x2="7745" y2="46332"/>
                      </a14:backgroundRemoval>
                    </a14:imgEffect>
                  </a14:imgLayer>
                </a14:imgProps>
              </a:ext>
              <a:ext uri="{28A0092B-C50C-407E-A947-70E740481C1C}">
                <a14:useLocalDpi xmlns:a14="http://schemas.microsoft.com/office/drawing/2010/main" val="0"/>
              </a:ext>
            </a:extLst>
          </a:blip>
          <a:stretch>
            <a:fillRect/>
          </a:stretch>
        </p:blipFill>
        <p:spPr>
          <a:xfrm>
            <a:off x="220689" y="2275453"/>
            <a:ext cx="3429000" cy="3429000"/>
          </a:xfrm>
          <a:prstGeom prst="rect">
            <a:avLst/>
          </a:prstGeom>
        </p:spPr>
      </p:pic>
    </p:spTree>
    <p:extLst>
      <p:ext uri="{BB962C8B-B14F-4D97-AF65-F5344CB8AC3E}">
        <p14:creationId xmlns:p14="http://schemas.microsoft.com/office/powerpoint/2010/main" val="946620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B6D27-DCF5-C8E1-8171-6DC70E53072E}"/>
              </a:ext>
            </a:extLst>
          </p:cNvPr>
          <p:cNvSpPr>
            <a:spLocks noGrp="1"/>
          </p:cNvSpPr>
          <p:nvPr>
            <p:ph type="title"/>
          </p:nvPr>
        </p:nvSpPr>
        <p:spPr>
          <a:xfrm>
            <a:off x="9216393" y="2992302"/>
            <a:ext cx="6687118" cy="612775"/>
          </a:xfrm>
        </p:spPr>
        <p:txBody>
          <a:bodyPr/>
          <a:lstStyle/>
          <a:p>
            <a:r>
              <a:rPr lang="en-IN" dirty="0">
                <a:solidFill>
                  <a:schemeClr val="bg1"/>
                </a:solidFill>
              </a:rPr>
              <a:t>Conclusion</a:t>
            </a:r>
          </a:p>
        </p:txBody>
      </p:sp>
      <p:sp>
        <p:nvSpPr>
          <p:cNvPr id="3" name="Content Placeholder 2">
            <a:extLst>
              <a:ext uri="{FF2B5EF4-FFF2-40B4-BE49-F238E27FC236}">
                <a16:creationId xmlns:a16="http://schemas.microsoft.com/office/drawing/2014/main" id="{4FFB732A-667E-2791-719C-41F80A35A112}"/>
              </a:ext>
            </a:extLst>
          </p:cNvPr>
          <p:cNvSpPr>
            <a:spLocks noGrp="1"/>
          </p:cNvSpPr>
          <p:nvPr>
            <p:ph idx="1"/>
          </p:nvPr>
        </p:nvSpPr>
        <p:spPr>
          <a:xfrm>
            <a:off x="536007" y="1574110"/>
            <a:ext cx="6687118" cy="4398066"/>
          </a:xfrm>
        </p:spPr>
        <p:txBody>
          <a:bodyPr>
            <a:normAutofit/>
          </a:bodyPr>
          <a:lstStyle/>
          <a:p>
            <a:r>
              <a:rPr lang="en-US" sz="2400" dirty="0"/>
              <a:t>Successfully segmented customers using RFM analysis and K-Means clustering</a:t>
            </a:r>
          </a:p>
          <a:p>
            <a:r>
              <a:rPr lang="en-US" sz="2400" dirty="0"/>
              <a:t>Identified high-value and low-engagement customer groups effectively</a:t>
            </a:r>
          </a:p>
          <a:p>
            <a:r>
              <a:rPr lang="en-US" sz="2400" dirty="0"/>
              <a:t>Built a predictive model with excellent classification performance</a:t>
            </a:r>
          </a:p>
          <a:p>
            <a:r>
              <a:rPr lang="en-US" sz="2400" dirty="0"/>
              <a:t>Discovered Recency as the most influential factor driving customer value</a:t>
            </a:r>
          </a:p>
          <a:p>
            <a:r>
              <a:rPr lang="en-US" sz="2400" dirty="0"/>
              <a:t>Generated actionable insights to improve retention and revenue growth</a:t>
            </a:r>
            <a:endParaRPr lang="en-IN" sz="2400" dirty="0"/>
          </a:p>
        </p:txBody>
      </p:sp>
      <p:pic>
        <p:nvPicPr>
          <p:cNvPr id="5" name="Picture 4">
            <a:extLst>
              <a:ext uri="{FF2B5EF4-FFF2-40B4-BE49-F238E27FC236}">
                <a16:creationId xmlns:a16="http://schemas.microsoft.com/office/drawing/2014/main" id="{446654DF-DF08-B520-3C8F-C6E74657CA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975" y="79043"/>
            <a:ext cx="2343150" cy="1562100"/>
          </a:xfrm>
          <a:prstGeom prst="rect">
            <a:avLst/>
          </a:prstGeom>
        </p:spPr>
      </p:pic>
    </p:spTree>
    <p:extLst>
      <p:ext uri="{BB962C8B-B14F-4D97-AF65-F5344CB8AC3E}">
        <p14:creationId xmlns:p14="http://schemas.microsoft.com/office/powerpoint/2010/main" val="3016588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0D36DA-7BA7-E4EB-B7F1-F47B60BA9E62}"/>
              </a:ext>
            </a:extLst>
          </p:cNvPr>
          <p:cNvSpPr>
            <a:spLocks noGrp="1"/>
          </p:cNvSpPr>
          <p:nvPr>
            <p:ph type="title" orient="vert"/>
          </p:nvPr>
        </p:nvSpPr>
        <p:spPr/>
        <p:txBody>
          <a:bodyPr/>
          <a:lstStyle/>
          <a:p>
            <a:r>
              <a:rPr lang="en-IN" dirty="0"/>
              <a:t>Thank You!</a:t>
            </a:r>
          </a:p>
        </p:txBody>
      </p:sp>
    </p:spTree>
    <p:extLst>
      <p:ext uri="{BB962C8B-B14F-4D97-AF65-F5344CB8AC3E}">
        <p14:creationId xmlns:p14="http://schemas.microsoft.com/office/powerpoint/2010/main" val="195223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B360-A630-EE21-210D-844E85048949}"/>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67B003C9-103A-47E6-D7EB-87D0A8CB5431}"/>
              </a:ext>
            </a:extLst>
          </p:cNvPr>
          <p:cNvSpPr>
            <a:spLocks noGrp="1"/>
          </p:cNvSpPr>
          <p:nvPr>
            <p:ph idx="1"/>
          </p:nvPr>
        </p:nvSpPr>
        <p:spPr>
          <a:xfrm>
            <a:off x="678884" y="1471875"/>
            <a:ext cx="10834234" cy="4398066"/>
          </a:xfrm>
        </p:spPr>
        <p:txBody>
          <a:bodyPr>
            <a:normAutofit fontScale="85000" lnSpcReduction="20000"/>
          </a:bodyPr>
          <a:lstStyle/>
          <a:p>
            <a:r>
              <a:rPr lang="en-IN" dirty="0"/>
              <a:t>Problem Statement &amp; Objectives</a:t>
            </a:r>
          </a:p>
          <a:p>
            <a:r>
              <a:rPr lang="en-IN" dirty="0"/>
              <a:t> Dataset Overview</a:t>
            </a:r>
          </a:p>
          <a:p>
            <a:r>
              <a:rPr lang="en-IN" dirty="0"/>
              <a:t> Data Cleaning &amp; Preprocessing</a:t>
            </a:r>
          </a:p>
          <a:p>
            <a:r>
              <a:rPr lang="en-IN" dirty="0"/>
              <a:t> Exploratory Data Analysis (EDA)</a:t>
            </a:r>
          </a:p>
          <a:p>
            <a:r>
              <a:rPr lang="en-IN" dirty="0"/>
              <a:t> Feature Engineering (RFM Analysis)</a:t>
            </a:r>
          </a:p>
          <a:p>
            <a:r>
              <a:rPr lang="en-IN" dirty="0"/>
              <a:t> Customer Segmentation (K-Means)</a:t>
            </a:r>
          </a:p>
          <a:p>
            <a:r>
              <a:rPr lang="en-IN" dirty="0">
                <a:solidFill>
                  <a:schemeClr val="tx1"/>
                </a:solidFill>
              </a:rPr>
              <a:t>Model Comparison</a:t>
            </a:r>
          </a:p>
          <a:p>
            <a:r>
              <a:rPr lang="en-IN" dirty="0"/>
              <a:t> Predictive </a:t>
            </a:r>
            <a:r>
              <a:rPr lang="en-IN" dirty="0" err="1"/>
              <a:t>Modeling</a:t>
            </a:r>
            <a:endParaRPr lang="en-IN" dirty="0"/>
          </a:p>
          <a:p>
            <a:r>
              <a:rPr lang="en-IN" dirty="0"/>
              <a:t> Feature Importance</a:t>
            </a:r>
          </a:p>
          <a:p>
            <a:r>
              <a:rPr lang="en-IN" dirty="0"/>
              <a:t> Business Insights &amp; Recommendations</a:t>
            </a:r>
          </a:p>
          <a:p>
            <a:r>
              <a:rPr lang="en-IN" dirty="0"/>
              <a:t> Conclusion</a:t>
            </a:r>
          </a:p>
          <a:p>
            <a:endParaRPr lang="en-IN" dirty="0"/>
          </a:p>
        </p:txBody>
      </p:sp>
      <p:pic>
        <p:nvPicPr>
          <p:cNvPr id="7" name="Picture 6">
            <a:extLst>
              <a:ext uri="{FF2B5EF4-FFF2-40B4-BE49-F238E27FC236}">
                <a16:creationId xmlns:a16="http://schemas.microsoft.com/office/drawing/2014/main" id="{95F64AEE-9321-814E-E125-83063F28E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157" y="1544462"/>
            <a:ext cx="5522843" cy="3360167"/>
          </a:xfrm>
          <a:prstGeom prst="rect">
            <a:avLst/>
          </a:prstGeom>
          <a:effectLst>
            <a:softEdge rad="152400"/>
          </a:effectLst>
        </p:spPr>
      </p:pic>
    </p:spTree>
    <p:extLst>
      <p:ext uri="{BB962C8B-B14F-4D97-AF65-F5344CB8AC3E}">
        <p14:creationId xmlns:p14="http://schemas.microsoft.com/office/powerpoint/2010/main" val="1953804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p:txBody>
          <a:bodyPr/>
          <a:lstStyle/>
          <a:p>
            <a:r>
              <a:rPr lang="en-IN" dirty="0"/>
              <a:t>Project Overview &amp; Objective</a:t>
            </a:r>
          </a:p>
        </p:txBody>
      </p:sp>
      <p:sp>
        <p:nvSpPr>
          <p:cNvPr id="3" name="Content Placeholder 2">
            <a:extLst>
              <a:ext uri="{FF2B5EF4-FFF2-40B4-BE49-F238E27FC236}">
                <a16:creationId xmlns:a16="http://schemas.microsoft.com/office/drawing/2014/main" id="{5498D2CD-3F24-F46B-D0FD-F213BDB36EC1}"/>
              </a:ext>
            </a:extLst>
          </p:cNvPr>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marL="0" lvl="0" indent="0">
              <a:buNone/>
            </a:pPr>
            <a:r>
              <a:rPr lang="en-IN" sz="2400" b="1" dirty="0"/>
              <a:t>Project Overview:</a:t>
            </a:r>
          </a:p>
          <a:p>
            <a:pPr marL="0" indent="0">
              <a:buNone/>
            </a:pPr>
            <a:r>
              <a:rPr lang="en-US" b="1" dirty="0"/>
              <a:t>  </a:t>
            </a:r>
            <a:r>
              <a:rPr lang="en-US" sz="2200" dirty="0"/>
              <a:t>This project focuses on analyzing customer purchasing behavior in an e-commerce platform to segment customers into meaningful groups and predict future customer segments using machine learning techniques.</a:t>
            </a:r>
          </a:p>
          <a:p>
            <a:pPr marL="0" indent="0">
              <a:buNone/>
            </a:pPr>
            <a:endParaRPr lang="en-US" sz="2400" b="1" dirty="0"/>
          </a:p>
          <a:p>
            <a:pPr marL="0" indent="0">
              <a:buNone/>
            </a:pPr>
            <a:r>
              <a:rPr lang="en-IN" sz="2400" b="1" dirty="0"/>
              <a:t>Objectives:</a:t>
            </a:r>
          </a:p>
          <a:p>
            <a:r>
              <a:rPr lang="en-US" sz="2200" dirty="0"/>
              <a:t>Understand customer purchasing patterns.</a:t>
            </a:r>
          </a:p>
          <a:p>
            <a:r>
              <a:rPr lang="en-US" sz="2200" dirty="0"/>
              <a:t>Segment customers based on Recency, Frequency, and Monetary value.</a:t>
            </a:r>
          </a:p>
          <a:p>
            <a:r>
              <a:rPr lang="en-US" sz="2200" dirty="0"/>
              <a:t>Build a predictive model for customer classification.</a:t>
            </a:r>
          </a:p>
          <a:p>
            <a:r>
              <a:rPr lang="en-US" sz="2200" dirty="0"/>
              <a:t>Generate actionable business insights for marketing strategies.</a:t>
            </a:r>
            <a:endParaRPr lang="en-US" sz="2200" b="1" dirty="0"/>
          </a:p>
        </p:txBody>
      </p:sp>
      <p:pic>
        <p:nvPicPr>
          <p:cNvPr id="5" name="Picture 4">
            <a:extLst>
              <a:ext uri="{FF2B5EF4-FFF2-40B4-BE49-F238E27FC236}">
                <a16:creationId xmlns:a16="http://schemas.microsoft.com/office/drawing/2014/main" id="{61131E82-A011-CCB0-0633-A28214F22C0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29817"/>
            <a:ext cx="12192000" cy="6858000"/>
          </a:xfrm>
          <a:prstGeom prst="rect">
            <a:avLst/>
          </a:prstGeom>
        </p:spPr>
      </p:pic>
    </p:spTree>
    <p:extLst>
      <p:ext uri="{BB962C8B-B14F-4D97-AF65-F5344CB8AC3E}">
        <p14:creationId xmlns:p14="http://schemas.microsoft.com/office/powerpoint/2010/main" val="2272459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9DB3DB-2D6A-4800-21E5-71369CC117F1}"/>
              </a:ext>
            </a:extLst>
          </p:cNvPr>
          <p:cNvSpPr>
            <a:spLocks noGrp="1"/>
          </p:cNvSpPr>
          <p:nvPr>
            <p:ph type="title"/>
          </p:nvPr>
        </p:nvSpPr>
        <p:spPr/>
        <p:txBody>
          <a:bodyPr/>
          <a:lstStyle/>
          <a:p>
            <a:r>
              <a:rPr lang="en-IN" dirty="0"/>
              <a:t>Dataset Overview:</a:t>
            </a:r>
          </a:p>
        </p:txBody>
      </p:sp>
      <p:sp>
        <p:nvSpPr>
          <p:cNvPr id="5" name="Content Placeholder 4">
            <a:extLst>
              <a:ext uri="{FF2B5EF4-FFF2-40B4-BE49-F238E27FC236}">
                <a16:creationId xmlns:a16="http://schemas.microsoft.com/office/drawing/2014/main" id="{911E276C-DF85-3591-E888-F5B1B9B1522C}"/>
              </a:ext>
            </a:extLst>
          </p:cNvPr>
          <p:cNvSpPr>
            <a:spLocks noGrp="1"/>
          </p:cNvSpPr>
          <p:nvPr>
            <p:ph idx="1"/>
          </p:nvPr>
        </p:nvSpPr>
        <p:spPr/>
        <p:txBody>
          <a:bodyPr>
            <a:normAutofit lnSpcReduction="10000"/>
          </a:bodyPr>
          <a:lstStyle/>
          <a:p>
            <a:pPr marL="0" indent="0">
              <a:buNone/>
            </a:pPr>
            <a:r>
              <a:rPr lang="en-IN" sz="2400" b="1" dirty="0"/>
              <a:t>Dataset Description</a:t>
            </a:r>
            <a:r>
              <a:rPr lang="en-IN" dirty="0"/>
              <a:t>:</a:t>
            </a:r>
          </a:p>
          <a:p>
            <a:pPr marL="0" indent="0" algn="just">
              <a:buNone/>
            </a:pPr>
            <a:r>
              <a:rPr lang="en-US" sz="2200" dirty="0"/>
              <a:t>The dataset consists of transactional records from an e-commerce platform capturing customer purchases across various products and time periods.</a:t>
            </a:r>
          </a:p>
          <a:p>
            <a:pPr marL="0" indent="0">
              <a:buNone/>
            </a:pPr>
            <a:r>
              <a:rPr lang="en-US" sz="2400" b="1" dirty="0"/>
              <a:t>Dataset Size</a:t>
            </a:r>
          </a:p>
          <a:p>
            <a:pPr marL="0" indent="0">
              <a:buNone/>
            </a:pPr>
            <a:r>
              <a:rPr lang="en-US" sz="2200" dirty="0"/>
              <a:t>• Over 400,000 transaction records</a:t>
            </a:r>
            <a:br>
              <a:rPr lang="en-US" sz="2200" dirty="0"/>
            </a:br>
            <a:r>
              <a:rPr lang="en-US" sz="2200" dirty="0"/>
              <a:t>• Thousands of unique customers</a:t>
            </a:r>
          </a:p>
          <a:p>
            <a:pPr marL="0" indent="0">
              <a:buNone/>
            </a:pPr>
            <a:r>
              <a:rPr lang="en-US" sz="2400" b="1" dirty="0"/>
              <a:t>Purpose</a:t>
            </a:r>
          </a:p>
          <a:p>
            <a:pPr marL="0" indent="0" algn="just">
              <a:buNone/>
            </a:pPr>
            <a:r>
              <a:rPr lang="en-US" sz="2200" dirty="0"/>
              <a:t>To analyze customer behavior and build data-driven segmentation and prediction models.</a:t>
            </a:r>
          </a:p>
          <a:p>
            <a:pPr marL="0" indent="0" algn="just">
              <a:buNone/>
            </a:pPr>
            <a:endParaRPr lang="en-IN" sz="2200" dirty="0"/>
          </a:p>
        </p:txBody>
      </p:sp>
      <p:sp>
        <p:nvSpPr>
          <p:cNvPr id="2" name="TextBox 1">
            <a:extLst>
              <a:ext uri="{FF2B5EF4-FFF2-40B4-BE49-F238E27FC236}">
                <a16:creationId xmlns:a16="http://schemas.microsoft.com/office/drawing/2014/main" id="{09C20839-A97B-BCDD-002F-F7C2B1CC2268}"/>
              </a:ext>
            </a:extLst>
          </p:cNvPr>
          <p:cNvSpPr txBox="1"/>
          <p:nvPr/>
        </p:nvSpPr>
        <p:spPr>
          <a:xfrm>
            <a:off x="6559826" y="685800"/>
            <a:ext cx="5247861" cy="3477875"/>
          </a:xfrm>
          <a:prstGeom prst="rect">
            <a:avLst/>
          </a:prstGeom>
          <a:noFill/>
        </p:spPr>
        <p:txBody>
          <a:bodyPr wrap="square" rtlCol="0">
            <a:spAutoFit/>
          </a:bodyPr>
          <a:lstStyle/>
          <a:p>
            <a:r>
              <a:rPr lang="en-US" sz="2400" b="1" dirty="0">
                <a:solidFill>
                  <a:schemeClr val="bg1"/>
                </a:solidFill>
              </a:rPr>
              <a:t>Key Features :</a:t>
            </a:r>
          </a:p>
          <a:p>
            <a:endParaRPr lang="en-US" sz="2400" b="1" dirty="0">
              <a:solidFill>
                <a:schemeClr val="bg1"/>
              </a:solidFill>
            </a:endParaRPr>
          </a:p>
          <a:p>
            <a:r>
              <a:rPr lang="en-US" sz="2200" dirty="0">
                <a:solidFill>
                  <a:schemeClr val="bg1"/>
                </a:solidFill>
              </a:rPr>
              <a:t>• Invoice Number</a:t>
            </a:r>
            <a:br>
              <a:rPr lang="en-US" sz="2200" dirty="0">
                <a:solidFill>
                  <a:schemeClr val="bg1"/>
                </a:solidFill>
              </a:rPr>
            </a:br>
            <a:r>
              <a:rPr lang="en-US" sz="2200" dirty="0">
                <a:solidFill>
                  <a:schemeClr val="bg1"/>
                </a:solidFill>
              </a:rPr>
              <a:t>• Stock Code &amp; Product Description</a:t>
            </a:r>
            <a:br>
              <a:rPr lang="en-US" sz="2200" dirty="0">
                <a:solidFill>
                  <a:schemeClr val="bg1"/>
                </a:solidFill>
              </a:rPr>
            </a:br>
            <a:r>
              <a:rPr lang="en-US" sz="2200" dirty="0">
                <a:solidFill>
                  <a:schemeClr val="bg1"/>
                </a:solidFill>
              </a:rPr>
              <a:t>• Quantity Purchased</a:t>
            </a:r>
            <a:br>
              <a:rPr lang="en-US" sz="2200" dirty="0">
                <a:solidFill>
                  <a:schemeClr val="bg1"/>
                </a:solidFill>
              </a:rPr>
            </a:br>
            <a:r>
              <a:rPr lang="en-US" sz="2200" dirty="0">
                <a:solidFill>
                  <a:schemeClr val="bg1"/>
                </a:solidFill>
              </a:rPr>
              <a:t>• Unit Price</a:t>
            </a:r>
            <a:br>
              <a:rPr lang="en-US" sz="2200" dirty="0">
                <a:solidFill>
                  <a:schemeClr val="bg1"/>
                </a:solidFill>
              </a:rPr>
            </a:br>
            <a:r>
              <a:rPr lang="en-US" sz="2200" dirty="0">
                <a:solidFill>
                  <a:schemeClr val="bg1"/>
                </a:solidFill>
              </a:rPr>
              <a:t>• Invoice Date</a:t>
            </a:r>
            <a:br>
              <a:rPr lang="en-US" sz="2200" dirty="0">
                <a:solidFill>
                  <a:schemeClr val="bg1"/>
                </a:solidFill>
              </a:rPr>
            </a:br>
            <a:r>
              <a:rPr lang="en-US" sz="2200" dirty="0">
                <a:solidFill>
                  <a:schemeClr val="bg1"/>
                </a:solidFill>
              </a:rPr>
              <a:t>• Customer ID</a:t>
            </a:r>
            <a:br>
              <a:rPr lang="en-US" sz="2200" dirty="0">
                <a:solidFill>
                  <a:schemeClr val="bg1"/>
                </a:solidFill>
              </a:rPr>
            </a:br>
            <a:r>
              <a:rPr lang="en-US" sz="2200" dirty="0">
                <a:solidFill>
                  <a:schemeClr val="bg1"/>
                </a:solidFill>
              </a:rPr>
              <a:t>• Country</a:t>
            </a:r>
          </a:p>
          <a:p>
            <a:endParaRPr lang="en-IN" dirty="0"/>
          </a:p>
        </p:txBody>
      </p:sp>
      <p:pic>
        <p:nvPicPr>
          <p:cNvPr id="8" name="Picture 7">
            <a:extLst>
              <a:ext uri="{FF2B5EF4-FFF2-40B4-BE49-F238E27FC236}">
                <a16:creationId xmlns:a16="http://schemas.microsoft.com/office/drawing/2014/main" id="{2B8FA63C-72E2-C2C4-F1B4-68F438125D3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104244" y="2872408"/>
            <a:ext cx="3723861" cy="37238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44420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EDAA9B-F68B-0194-B30B-CB8CBA760D9C}"/>
              </a:ext>
            </a:extLst>
          </p:cNvPr>
          <p:cNvSpPr>
            <a:spLocks noGrp="1"/>
          </p:cNvSpPr>
          <p:nvPr>
            <p:ph idx="1"/>
          </p:nvPr>
        </p:nvSpPr>
        <p:spPr/>
        <p:txBody>
          <a:bodyPr/>
          <a:lstStyle/>
          <a:p>
            <a:pPr marL="0" indent="0">
              <a:buNone/>
            </a:pPr>
            <a:r>
              <a:rPr lang="en-IN" b="1" dirty="0"/>
              <a:t>Key Steps Performed :</a:t>
            </a:r>
          </a:p>
          <a:p>
            <a:r>
              <a:rPr lang="en-US" sz="2200" dirty="0"/>
              <a:t>Removed records with missing Customer ID</a:t>
            </a:r>
          </a:p>
          <a:p>
            <a:r>
              <a:rPr lang="en-US" sz="2200" dirty="0"/>
              <a:t>Eliminated negative or zero quantity values</a:t>
            </a:r>
          </a:p>
          <a:p>
            <a:r>
              <a:rPr lang="en-US" sz="2200" dirty="0"/>
              <a:t>Removed invalid unit price entries</a:t>
            </a:r>
          </a:p>
          <a:p>
            <a:r>
              <a:rPr lang="en-US" sz="2200" dirty="0"/>
              <a:t>Converted Invoice Date to datetime format</a:t>
            </a:r>
          </a:p>
          <a:p>
            <a:r>
              <a:rPr lang="en-US" sz="2200" dirty="0"/>
              <a:t>Removed duplicate transactions</a:t>
            </a:r>
          </a:p>
          <a:p>
            <a:endParaRPr lang="en-US" sz="2200" b="1" dirty="0"/>
          </a:p>
          <a:p>
            <a:pPr marL="0" indent="0">
              <a:buNone/>
            </a:pPr>
            <a:r>
              <a:rPr lang="en-IN" sz="2400" b="1" dirty="0"/>
              <a:t>Outcome:</a:t>
            </a:r>
          </a:p>
          <a:p>
            <a:r>
              <a:rPr lang="en-US" sz="2200" dirty="0"/>
              <a:t>Clean and reliable dataset</a:t>
            </a:r>
          </a:p>
          <a:p>
            <a:r>
              <a:rPr lang="en-US" sz="2200" dirty="0"/>
              <a:t>Improved data quality for accurate analysis and modeling</a:t>
            </a:r>
            <a:endParaRPr lang="en-IN" sz="2200" b="1" dirty="0"/>
          </a:p>
        </p:txBody>
      </p:sp>
      <p:sp>
        <p:nvSpPr>
          <p:cNvPr id="3" name="Title 2">
            <a:extLst>
              <a:ext uri="{FF2B5EF4-FFF2-40B4-BE49-F238E27FC236}">
                <a16:creationId xmlns:a16="http://schemas.microsoft.com/office/drawing/2014/main" id="{F27E96DA-64C8-67EF-BB8F-46914CF8C96F}"/>
              </a:ext>
            </a:extLst>
          </p:cNvPr>
          <p:cNvSpPr>
            <a:spLocks noGrp="1"/>
          </p:cNvSpPr>
          <p:nvPr>
            <p:ph type="title"/>
          </p:nvPr>
        </p:nvSpPr>
        <p:spPr>
          <a:xfrm>
            <a:off x="361124" y="-484808"/>
            <a:ext cx="3356110" cy="2562226"/>
          </a:xfrm>
        </p:spPr>
        <p:txBody>
          <a:bodyPr/>
          <a:lstStyle/>
          <a:p>
            <a:r>
              <a:rPr lang="en-IN" dirty="0"/>
              <a:t>Data Cleaning &amp; Preprocessing</a:t>
            </a:r>
          </a:p>
        </p:txBody>
      </p:sp>
      <p:pic>
        <p:nvPicPr>
          <p:cNvPr id="13" name="Picture 12">
            <a:extLst>
              <a:ext uri="{FF2B5EF4-FFF2-40B4-BE49-F238E27FC236}">
                <a16:creationId xmlns:a16="http://schemas.microsoft.com/office/drawing/2014/main" id="{B8236ACB-AB3B-B745-1F2F-9D9095D2B5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077418"/>
            <a:ext cx="4124131" cy="3090664"/>
          </a:xfrm>
          <a:prstGeom prst="rect">
            <a:avLst/>
          </a:prstGeom>
        </p:spPr>
      </p:pic>
    </p:spTree>
    <p:extLst>
      <p:ext uri="{BB962C8B-B14F-4D97-AF65-F5344CB8AC3E}">
        <p14:creationId xmlns:p14="http://schemas.microsoft.com/office/powerpoint/2010/main" val="3019219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a:blip r:embed="rId2">
            <a:alphaModFix amt="87000"/>
            <a:extLst>
              <a:ext uri="{BEBA8EAE-BF5A-486C-A8C5-ECC9F3942E4B}">
                <a14:imgProps xmlns:a14="http://schemas.microsoft.com/office/drawing/2010/main">
                  <a14:imgLayer r:embed="rId3">
                    <a14:imgEffect>
                      <a14:artisticPencilSketch/>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A923FD-EE06-48F2-482E-88F38D200251}"/>
              </a:ext>
            </a:extLst>
          </p:cNvPr>
          <p:cNvSpPr>
            <a:spLocks noGrp="1"/>
          </p:cNvSpPr>
          <p:nvPr>
            <p:ph type="title"/>
          </p:nvPr>
        </p:nvSpPr>
        <p:spPr>
          <a:xfrm>
            <a:off x="194662" y="0"/>
            <a:ext cx="5901338" cy="800099"/>
          </a:xfrm>
        </p:spPr>
        <p:txBody>
          <a:bodyPr>
            <a:normAutofit/>
          </a:bodyPr>
          <a:lstStyle/>
          <a:p>
            <a:r>
              <a:rPr lang="en-IN" sz="4000" dirty="0"/>
              <a:t>Exploratory</a:t>
            </a:r>
            <a:r>
              <a:rPr lang="en-IN" dirty="0"/>
              <a:t> Data Analysis:</a:t>
            </a:r>
          </a:p>
        </p:txBody>
      </p:sp>
      <p:sp>
        <p:nvSpPr>
          <p:cNvPr id="6" name="Content Placeholder 5">
            <a:extLst>
              <a:ext uri="{FF2B5EF4-FFF2-40B4-BE49-F238E27FC236}">
                <a16:creationId xmlns:a16="http://schemas.microsoft.com/office/drawing/2014/main" id="{0996EA78-D930-BE46-083F-20C1A2029DFC}"/>
              </a:ext>
            </a:extLst>
          </p:cNvPr>
          <p:cNvSpPr>
            <a:spLocks noGrp="1"/>
          </p:cNvSpPr>
          <p:nvPr>
            <p:ph idx="1"/>
          </p:nvPr>
        </p:nvSpPr>
        <p:spPr>
          <a:xfrm>
            <a:off x="440757" y="800099"/>
            <a:ext cx="6687118" cy="4398066"/>
          </a:xfrm>
        </p:spPr>
        <p:txBody>
          <a:bodyPr>
            <a:normAutofit/>
          </a:bodyPr>
          <a:lstStyle/>
          <a:p>
            <a:pPr marL="0" indent="0">
              <a:buNone/>
            </a:pPr>
            <a:r>
              <a:rPr lang="en-IN" sz="2400" b="1" dirty="0"/>
              <a:t>Purpose:</a:t>
            </a:r>
          </a:p>
          <a:p>
            <a:pPr marL="0" indent="0">
              <a:buNone/>
            </a:pPr>
            <a:r>
              <a:rPr lang="en-US" sz="2200" dirty="0"/>
              <a:t>To understand customer purchasing behavior and identify key patterns in the dataset.</a:t>
            </a:r>
          </a:p>
          <a:p>
            <a:pPr marL="0" indent="0">
              <a:buNone/>
            </a:pPr>
            <a:r>
              <a:rPr lang="en-IN" sz="2400" b="1" dirty="0"/>
              <a:t>Key Analyses Performed:</a:t>
            </a:r>
          </a:p>
          <a:p>
            <a:r>
              <a:rPr lang="en-US" sz="2400" dirty="0"/>
              <a:t> Distribution of purchase quantity</a:t>
            </a:r>
          </a:p>
          <a:p>
            <a:r>
              <a:rPr lang="en-US" sz="2400" dirty="0"/>
              <a:t>Product price behavior</a:t>
            </a:r>
          </a:p>
          <a:p>
            <a:r>
              <a:rPr lang="en-US" sz="2400" dirty="0"/>
              <a:t> Transaction value trends</a:t>
            </a:r>
          </a:p>
          <a:p>
            <a:r>
              <a:rPr lang="en-US" sz="2400" dirty="0"/>
              <a:t>Country-wise revenue contribution</a:t>
            </a:r>
          </a:p>
          <a:p>
            <a:r>
              <a:rPr lang="en-US" sz="2400" dirty="0"/>
              <a:t> Customer purchase frequency</a:t>
            </a:r>
          </a:p>
          <a:p>
            <a:r>
              <a:rPr lang="en-US" sz="2400" dirty="0"/>
              <a:t> Monthly revenue trend</a:t>
            </a:r>
            <a:endParaRPr lang="en-IN" sz="2200" b="1" dirty="0"/>
          </a:p>
        </p:txBody>
      </p:sp>
      <p:sp>
        <p:nvSpPr>
          <p:cNvPr id="26" name="Rectangle 25">
            <a:extLst>
              <a:ext uri="{FF2B5EF4-FFF2-40B4-BE49-F238E27FC236}">
                <a16:creationId xmlns:a16="http://schemas.microsoft.com/office/drawing/2014/main" id="{A2FABB5D-4764-2183-1297-BBA78993BB28}"/>
              </a:ext>
            </a:extLst>
          </p:cNvPr>
          <p:cNvSpPr/>
          <p:nvPr/>
        </p:nvSpPr>
        <p:spPr>
          <a:xfrm>
            <a:off x="7856376" y="0"/>
            <a:ext cx="4335624"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30" name="Picture 29">
            <a:extLst>
              <a:ext uri="{FF2B5EF4-FFF2-40B4-BE49-F238E27FC236}">
                <a16:creationId xmlns:a16="http://schemas.microsoft.com/office/drawing/2014/main" id="{543A8D19-DA13-6293-672F-6F97CB96D4A5}"/>
              </a:ext>
            </a:extLst>
          </p:cNvPr>
          <p:cNvPicPr>
            <a:picLocks noChangeAspect="1"/>
          </p:cNvPicPr>
          <p:nvPr/>
        </p:nvPicPr>
        <p:blipFill>
          <a:blip r:embed="rId4">
            <a:alphaModFix amt="85000"/>
            <a:extLst>
              <a:ext uri="{28A0092B-C50C-407E-A947-70E740481C1C}">
                <a14:useLocalDpi xmlns:a14="http://schemas.microsoft.com/office/drawing/2010/main" val="0"/>
              </a:ext>
            </a:extLst>
          </a:blip>
          <a:stretch>
            <a:fillRect/>
          </a:stretch>
        </p:blipFill>
        <p:spPr>
          <a:xfrm>
            <a:off x="7856376" y="1663181"/>
            <a:ext cx="4326295" cy="3244721"/>
          </a:xfrm>
          <a:prstGeom prst="rect">
            <a:avLst/>
          </a:prstGeom>
        </p:spPr>
      </p:pic>
    </p:spTree>
    <p:extLst>
      <p:ext uri="{BB962C8B-B14F-4D97-AF65-F5344CB8AC3E}">
        <p14:creationId xmlns:p14="http://schemas.microsoft.com/office/powerpoint/2010/main" val="1594365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B82AE0E3-C28D-00A8-1B54-5D722ADBF97E}"/>
              </a:ext>
            </a:extLst>
          </p:cNvPr>
          <p:cNvSpPr>
            <a:spLocks noGrp="1"/>
          </p:cNvSpPr>
          <p:nvPr>
            <p:ph type="title"/>
          </p:nvPr>
        </p:nvSpPr>
        <p:spPr/>
        <p:txBody>
          <a:bodyPr>
            <a:normAutofit/>
          </a:bodyPr>
          <a:lstStyle/>
          <a:p>
            <a:r>
              <a:rPr lang="en-IN" sz="3200" dirty="0">
                <a:solidFill>
                  <a:schemeClr val="bg1"/>
                </a:solidFill>
              </a:rPr>
              <a:t>Key Observations:</a:t>
            </a:r>
            <a:endParaRPr lang="en-IN" sz="3100" b="0" dirty="0">
              <a:solidFill>
                <a:schemeClr val="bg1"/>
              </a:solidFill>
            </a:endParaRPr>
          </a:p>
        </p:txBody>
      </p:sp>
      <p:pic>
        <p:nvPicPr>
          <p:cNvPr id="16" name="Content Placeholder 15">
            <a:extLst>
              <a:ext uri="{FF2B5EF4-FFF2-40B4-BE49-F238E27FC236}">
                <a16:creationId xmlns:a16="http://schemas.microsoft.com/office/drawing/2014/main" id="{E7F8C5A9-AB21-DF51-54EF-7634D2D994D8}"/>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386" y="2012563"/>
            <a:ext cx="3608759" cy="2528073"/>
          </a:xfrm>
          <a:prstGeom prst="rect">
            <a:avLst/>
          </a:prstGeom>
        </p:spPr>
      </p:pic>
      <p:pic>
        <p:nvPicPr>
          <p:cNvPr id="18" name="Content Placeholder 17">
            <a:extLst>
              <a:ext uri="{FF2B5EF4-FFF2-40B4-BE49-F238E27FC236}">
                <a16:creationId xmlns:a16="http://schemas.microsoft.com/office/drawing/2014/main" id="{5532DB14-2DC7-0326-82AF-80887191C59E}"/>
              </a:ext>
            </a:extLst>
          </p:cNvPr>
          <p:cNvPicPr>
            <a:picLocks noGrp="1" noChangeAspect="1"/>
          </p:cNvPicPr>
          <p:nvPr>
            <p:ph sz="half" idx="4294967295"/>
          </p:nvPr>
        </p:nvPicPr>
        <p:blipFill>
          <a:blip r:embed="rId4" cstate="print">
            <a:extLst>
              <a:ext uri="{28A0092B-C50C-407E-A947-70E740481C1C}">
                <a14:useLocalDpi xmlns:a14="http://schemas.microsoft.com/office/drawing/2010/main" val="0"/>
              </a:ext>
            </a:extLst>
          </a:blip>
          <a:stretch>
            <a:fillRect/>
          </a:stretch>
        </p:blipFill>
        <p:spPr>
          <a:xfrm>
            <a:off x="97076" y="4540636"/>
            <a:ext cx="3791920" cy="2093429"/>
          </a:xfrm>
          <a:prstGeom prst="rect">
            <a:avLst/>
          </a:prstGeom>
        </p:spPr>
      </p:pic>
      <p:sp>
        <p:nvSpPr>
          <p:cNvPr id="3" name="AutoShape 2" descr="&lt;Figure size 600x400 with 1 Axes&gt;">
            <a:extLst>
              <a:ext uri="{FF2B5EF4-FFF2-40B4-BE49-F238E27FC236}">
                <a16:creationId xmlns:a16="http://schemas.microsoft.com/office/drawing/2014/main" id="{84BA2845-519D-9370-CAEC-73BC127C4BCE}"/>
              </a:ext>
            </a:extLst>
          </p:cNvPr>
          <p:cNvSpPr>
            <a:spLocks noChangeAspect="1" noChangeArrowheads="1"/>
          </p:cNvSpPr>
          <p:nvPr/>
        </p:nvSpPr>
        <p:spPr bwMode="auto">
          <a:xfrm>
            <a:off x="5943600" y="3276600"/>
            <a:ext cx="3235124" cy="32351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 name="Picture 19">
            <a:extLst>
              <a:ext uri="{FF2B5EF4-FFF2-40B4-BE49-F238E27FC236}">
                <a16:creationId xmlns:a16="http://schemas.microsoft.com/office/drawing/2014/main" id="{D2892967-19E1-3ED2-2551-53DD4D18DE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76" y="49854"/>
            <a:ext cx="3802913" cy="1953025"/>
          </a:xfrm>
          <a:prstGeom prst="rect">
            <a:avLst/>
          </a:prstGeom>
        </p:spPr>
      </p:pic>
      <p:sp>
        <p:nvSpPr>
          <p:cNvPr id="25" name="TextBox 24">
            <a:extLst>
              <a:ext uri="{FF2B5EF4-FFF2-40B4-BE49-F238E27FC236}">
                <a16:creationId xmlns:a16="http://schemas.microsoft.com/office/drawing/2014/main" id="{B51C6D4E-80DD-EF63-9F97-C95942F3A248}"/>
              </a:ext>
            </a:extLst>
          </p:cNvPr>
          <p:cNvSpPr txBox="1"/>
          <p:nvPr/>
        </p:nvSpPr>
        <p:spPr>
          <a:xfrm>
            <a:off x="6537685" y="1026367"/>
            <a:ext cx="5237548" cy="3785652"/>
          </a:xfrm>
          <a:prstGeom prst="rect">
            <a:avLst/>
          </a:prstGeom>
          <a:noFill/>
        </p:spPr>
        <p:txBody>
          <a:bodyPr wrap="square" rtlCol="0">
            <a:spAutoFit/>
          </a:bodyPr>
          <a:lstStyle/>
          <a:p>
            <a:r>
              <a:rPr lang="en-US" sz="2400" dirty="0">
                <a:solidFill>
                  <a:schemeClr val="bg1"/>
                </a:solidFill>
              </a:rPr>
              <a:t>• Majority of transactions are low value, indicating frequent small purchases</a:t>
            </a:r>
            <a:br>
              <a:rPr lang="en-US" sz="2400" dirty="0">
                <a:solidFill>
                  <a:schemeClr val="bg1"/>
                </a:solidFill>
              </a:rPr>
            </a:br>
            <a:r>
              <a:rPr lang="en-US" sz="2400" dirty="0">
                <a:solidFill>
                  <a:schemeClr val="bg1"/>
                </a:solidFill>
              </a:rPr>
              <a:t>• Revenue is highly concentrated among a small group of customers</a:t>
            </a:r>
            <a:br>
              <a:rPr lang="en-US" sz="2400" dirty="0">
                <a:solidFill>
                  <a:schemeClr val="bg1"/>
                </a:solidFill>
              </a:rPr>
            </a:br>
            <a:r>
              <a:rPr lang="en-US" sz="2400" dirty="0">
                <a:solidFill>
                  <a:schemeClr val="bg1"/>
                </a:solidFill>
              </a:rPr>
              <a:t>• United Kingdom contributes the largest share of total revenue</a:t>
            </a:r>
            <a:br>
              <a:rPr lang="en-US" sz="2400" dirty="0">
                <a:solidFill>
                  <a:schemeClr val="bg1"/>
                </a:solidFill>
              </a:rPr>
            </a:br>
            <a:r>
              <a:rPr lang="en-US" sz="2400" dirty="0">
                <a:solidFill>
                  <a:schemeClr val="bg1"/>
                </a:solidFill>
              </a:rPr>
              <a:t>• Clear seasonal trend observed in monthly sales</a:t>
            </a:r>
            <a:br>
              <a:rPr lang="en-US" sz="2400" dirty="0">
                <a:solidFill>
                  <a:schemeClr val="bg1"/>
                </a:solidFill>
              </a:rPr>
            </a:br>
            <a:r>
              <a:rPr lang="en-US" sz="2400" dirty="0">
                <a:solidFill>
                  <a:schemeClr val="bg1"/>
                </a:solidFill>
              </a:rPr>
              <a:t>• Presence of high-value outliers suggests premium customer segment</a:t>
            </a:r>
            <a:endParaRPr lang="en-IN" sz="2200" dirty="0">
              <a:solidFill>
                <a:schemeClr val="bg1"/>
              </a:solidFill>
            </a:endParaRPr>
          </a:p>
        </p:txBody>
      </p:sp>
      <p:sp>
        <p:nvSpPr>
          <p:cNvPr id="30" name="TextBox 29">
            <a:extLst>
              <a:ext uri="{FF2B5EF4-FFF2-40B4-BE49-F238E27FC236}">
                <a16:creationId xmlns:a16="http://schemas.microsoft.com/office/drawing/2014/main" id="{34075782-683E-C806-D9A8-5A6E14804D78}"/>
              </a:ext>
            </a:extLst>
          </p:cNvPr>
          <p:cNvSpPr txBox="1"/>
          <p:nvPr/>
        </p:nvSpPr>
        <p:spPr>
          <a:xfrm>
            <a:off x="6367925" y="219214"/>
            <a:ext cx="3177024" cy="584775"/>
          </a:xfrm>
          <a:prstGeom prst="rect">
            <a:avLst/>
          </a:prstGeom>
          <a:noFill/>
        </p:spPr>
        <p:txBody>
          <a:bodyPr wrap="none" rtlCol="0">
            <a:spAutoFit/>
          </a:bodyPr>
          <a:lstStyle/>
          <a:p>
            <a:r>
              <a:rPr lang="en-IN" sz="3200" dirty="0">
                <a:solidFill>
                  <a:schemeClr val="bg1"/>
                </a:solidFill>
              </a:rPr>
              <a:t>Key Observations:</a:t>
            </a:r>
          </a:p>
        </p:txBody>
      </p:sp>
    </p:spTree>
    <p:extLst>
      <p:ext uri="{BB962C8B-B14F-4D97-AF65-F5344CB8AC3E}">
        <p14:creationId xmlns:p14="http://schemas.microsoft.com/office/powerpoint/2010/main" val="2845992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DBBFEC-17D0-1D96-6CDC-0E5B94EF077B}"/>
              </a:ext>
            </a:extLst>
          </p:cNvPr>
          <p:cNvSpPr/>
          <p:nvPr/>
        </p:nvSpPr>
        <p:spPr>
          <a:xfrm>
            <a:off x="0" y="2091872"/>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latin typeface="Calibri" panose="020F0502020204030204" pitchFamily="34" charset="0"/>
              </a:rPr>
              <a:t>Thank You!</a:t>
            </a:r>
            <a:endParaRPr lang="en-IN" sz="6600" b="1" dirty="0">
              <a:latin typeface="Calibri" panose="020F0502020204030204" pitchFamily="34" charset="0"/>
            </a:endParaRPr>
          </a:p>
        </p:txBody>
      </p:sp>
      <p:sp>
        <p:nvSpPr>
          <p:cNvPr id="12" name="Rectangle: Rounded Corners 11">
            <a:extLst>
              <a:ext uri="{FF2B5EF4-FFF2-40B4-BE49-F238E27FC236}">
                <a16:creationId xmlns:a16="http://schemas.microsoft.com/office/drawing/2014/main" id="{6FBCD248-F8B0-B79F-2575-F27BF27A6761}"/>
              </a:ext>
            </a:extLst>
          </p:cNvPr>
          <p:cNvSpPr/>
          <p:nvPr/>
        </p:nvSpPr>
        <p:spPr>
          <a:xfrm>
            <a:off x="6516575" y="2423984"/>
            <a:ext cx="5449077" cy="300445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C51DAD2-A04C-2678-C505-F53FEA5203E7}"/>
              </a:ext>
            </a:extLst>
          </p:cNvPr>
          <p:cNvSpPr>
            <a:spLocks noGrp="1"/>
          </p:cNvSpPr>
          <p:nvPr>
            <p:ph type="title"/>
          </p:nvPr>
        </p:nvSpPr>
        <p:spPr/>
        <p:txBody>
          <a:bodyPr/>
          <a:lstStyle/>
          <a:p>
            <a:r>
              <a:rPr lang="en-IN" dirty="0"/>
              <a:t>Feature Engineering – RFM Analysis</a:t>
            </a:r>
          </a:p>
        </p:txBody>
      </p:sp>
      <p:sp>
        <p:nvSpPr>
          <p:cNvPr id="3" name="Content Placeholder 2">
            <a:extLst>
              <a:ext uri="{FF2B5EF4-FFF2-40B4-BE49-F238E27FC236}">
                <a16:creationId xmlns:a16="http://schemas.microsoft.com/office/drawing/2014/main" id="{73CF2DC6-B5A3-997F-E3C3-683D3025487F}"/>
              </a:ext>
            </a:extLst>
          </p:cNvPr>
          <p:cNvSpPr>
            <a:spLocks noGrp="1"/>
          </p:cNvSpPr>
          <p:nvPr>
            <p:ph sz="half" idx="1"/>
          </p:nvPr>
        </p:nvSpPr>
        <p:spPr>
          <a:xfrm>
            <a:off x="678881" y="1336872"/>
            <a:ext cx="5340919" cy="1765300"/>
          </a:xfrm>
        </p:spPr>
        <p:txBody>
          <a:bodyPr>
            <a:normAutofit/>
          </a:bodyPr>
          <a:lstStyle/>
          <a:p>
            <a:pPr marL="0" indent="0">
              <a:buNone/>
            </a:pPr>
            <a:r>
              <a:rPr lang="en-IN" sz="2400" b="1" dirty="0"/>
              <a:t>RFM Metrics Used:</a:t>
            </a:r>
          </a:p>
          <a:p>
            <a:r>
              <a:rPr lang="en-US" sz="2200" b="1" dirty="0"/>
              <a:t>Recency</a:t>
            </a:r>
            <a:r>
              <a:rPr lang="en-US" sz="2200" dirty="0"/>
              <a:t> – Days since last purchase</a:t>
            </a:r>
          </a:p>
          <a:p>
            <a:r>
              <a:rPr lang="en-US" sz="2200" b="1" dirty="0"/>
              <a:t>Frequency</a:t>
            </a:r>
            <a:r>
              <a:rPr lang="en-US" sz="2200" dirty="0"/>
              <a:t> – Number of purchases</a:t>
            </a:r>
          </a:p>
          <a:p>
            <a:r>
              <a:rPr lang="en-US" sz="2200" b="1" dirty="0"/>
              <a:t>Monetary</a:t>
            </a:r>
            <a:r>
              <a:rPr lang="en-US" sz="2200" dirty="0"/>
              <a:t> – Total spending</a:t>
            </a:r>
            <a:endParaRPr lang="en-IN" sz="2200" b="1" dirty="0"/>
          </a:p>
        </p:txBody>
      </p:sp>
      <p:graphicFrame>
        <p:nvGraphicFramePr>
          <p:cNvPr id="7" name="Table 6">
            <a:extLst>
              <a:ext uri="{FF2B5EF4-FFF2-40B4-BE49-F238E27FC236}">
                <a16:creationId xmlns:a16="http://schemas.microsoft.com/office/drawing/2014/main" id="{7D179974-F103-D767-89B5-5EFEF3036F4A}"/>
              </a:ext>
            </a:extLst>
          </p:cNvPr>
          <p:cNvGraphicFramePr>
            <a:graphicFrameLocks noGrp="1"/>
          </p:cNvGraphicFramePr>
          <p:nvPr>
            <p:extLst>
              <p:ext uri="{D42A27DB-BD31-4B8C-83A1-F6EECF244321}">
                <p14:modId xmlns:p14="http://schemas.microsoft.com/office/powerpoint/2010/main" val="1708441698"/>
              </p:ext>
            </p:extLst>
          </p:nvPr>
        </p:nvGraphicFramePr>
        <p:xfrm>
          <a:off x="678881" y="3461657"/>
          <a:ext cx="5561044" cy="731520"/>
        </p:xfrm>
        <a:graphic>
          <a:graphicData uri="http://schemas.openxmlformats.org/drawingml/2006/table">
            <a:tbl>
              <a:tblPr>
                <a:tableStyleId>{073A0DAA-6AF3-43AB-8588-CEC1D06C72B9}</a:tableStyleId>
              </a:tblPr>
              <a:tblGrid>
                <a:gridCol w="1390261">
                  <a:extLst>
                    <a:ext uri="{9D8B030D-6E8A-4147-A177-3AD203B41FA5}">
                      <a16:colId xmlns:a16="http://schemas.microsoft.com/office/drawing/2014/main" val="87457558"/>
                    </a:ext>
                  </a:extLst>
                </a:gridCol>
                <a:gridCol w="1390261">
                  <a:extLst>
                    <a:ext uri="{9D8B030D-6E8A-4147-A177-3AD203B41FA5}">
                      <a16:colId xmlns:a16="http://schemas.microsoft.com/office/drawing/2014/main" val="3234692763"/>
                    </a:ext>
                  </a:extLst>
                </a:gridCol>
                <a:gridCol w="1390261">
                  <a:extLst>
                    <a:ext uri="{9D8B030D-6E8A-4147-A177-3AD203B41FA5}">
                      <a16:colId xmlns:a16="http://schemas.microsoft.com/office/drawing/2014/main" val="2305785423"/>
                    </a:ext>
                  </a:extLst>
                </a:gridCol>
                <a:gridCol w="1390261">
                  <a:extLst>
                    <a:ext uri="{9D8B030D-6E8A-4147-A177-3AD203B41FA5}">
                      <a16:colId xmlns:a16="http://schemas.microsoft.com/office/drawing/2014/main" val="3387097263"/>
                    </a:ext>
                  </a:extLst>
                </a:gridCol>
              </a:tblGrid>
              <a:tr h="0">
                <a:tc>
                  <a:txBody>
                    <a:bodyPr/>
                    <a:lstStyle/>
                    <a:p>
                      <a:pPr algn="r" fontAlgn="ctr">
                        <a:buNone/>
                      </a:pPr>
                      <a:r>
                        <a:rPr lang="en-IN" b="1" dirty="0" err="1">
                          <a:effectLst/>
                        </a:rPr>
                        <a:t>CustomerID</a:t>
                      </a:r>
                      <a:endParaRPr lang="en-IN" b="1" dirty="0">
                        <a:effectLst/>
                      </a:endParaRPr>
                    </a:p>
                  </a:txBody>
                  <a:tcPr anchor="ctr"/>
                </a:tc>
                <a:tc>
                  <a:txBody>
                    <a:bodyPr/>
                    <a:lstStyle/>
                    <a:p>
                      <a:pPr algn="r" fontAlgn="ctr">
                        <a:buNone/>
                      </a:pPr>
                      <a:r>
                        <a:rPr lang="en-IN" b="1">
                          <a:effectLst/>
                        </a:rPr>
                        <a:t>Recency</a:t>
                      </a:r>
                    </a:p>
                  </a:txBody>
                  <a:tcPr anchor="ctr"/>
                </a:tc>
                <a:tc>
                  <a:txBody>
                    <a:bodyPr/>
                    <a:lstStyle/>
                    <a:p>
                      <a:pPr algn="r" fontAlgn="ctr">
                        <a:buNone/>
                      </a:pPr>
                      <a:r>
                        <a:rPr lang="en-IN" b="1">
                          <a:effectLst/>
                        </a:rPr>
                        <a:t>Frequency</a:t>
                      </a:r>
                    </a:p>
                  </a:txBody>
                  <a:tcPr anchor="ctr"/>
                </a:tc>
                <a:tc>
                  <a:txBody>
                    <a:bodyPr/>
                    <a:lstStyle/>
                    <a:p>
                      <a:pPr algn="r" fontAlgn="ctr">
                        <a:buNone/>
                      </a:pPr>
                      <a:r>
                        <a:rPr lang="en-IN" b="1">
                          <a:effectLst/>
                        </a:rPr>
                        <a:t>Monetary</a:t>
                      </a:r>
                    </a:p>
                  </a:txBody>
                  <a:tcPr anchor="ctr"/>
                </a:tc>
                <a:extLst>
                  <a:ext uri="{0D108BD9-81ED-4DB2-BD59-A6C34878D82A}">
                    <a16:rowId xmlns:a16="http://schemas.microsoft.com/office/drawing/2014/main" val="816736843"/>
                  </a:ext>
                </a:extLst>
              </a:tr>
              <a:tr h="0">
                <a:tc>
                  <a:txBody>
                    <a:bodyPr/>
                    <a:lstStyle/>
                    <a:p>
                      <a:pPr algn="r" fontAlgn="ctr">
                        <a:buNone/>
                      </a:pPr>
                      <a:r>
                        <a:rPr lang="en-IN">
                          <a:effectLst/>
                        </a:rPr>
                        <a:t>12346.0</a:t>
                      </a:r>
                    </a:p>
                  </a:txBody>
                  <a:tcPr anchor="ctr"/>
                </a:tc>
                <a:tc>
                  <a:txBody>
                    <a:bodyPr/>
                    <a:lstStyle/>
                    <a:p>
                      <a:pPr algn="r" fontAlgn="ctr">
                        <a:buNone/>
                      </a:pPr>
                      <a:r>
                        <a:rPr lang="en-IN">
                          <a:effectLst/>
                        </a:rPr>
                        <a:t>325</a:t>
                      </a:r>
                    </a:p>
                  </a:txBody>
                  <a:tcPr anchor="ctr"/>
                </a:tc>
                <a:tc>
                  <a:txBody>
                    <a:bodyPr/>
                    <a:lstStyle/>
                    <a:p>
                      <a:pPr algn="r" fontAlgn="ctr">
                        <a:buNone/>
                      </a:pPr>
                      <a:r>
                        <a:rPr lang="en-IN">
                          <a:effectLst/>
                        </a:rPr>
                        <a:t>1</a:t>
                      </a:r>
                    </a:p>
                  </a:txBody>
                  <a:tcPr anchor="ctr"/>
                </a:tc>
                <a:tc>
                  <a:txBody>
                    <a:bodyPr/>
                    <a:lstStyle/>
                    <a:p>
                      <a:pPr algn="r" fontAlgn="ctr">
                        <a:buNone/>
                      </a:pPr>
                      <a:r>
                        <a:rPr lang="en-IN" dirty="0">
                          <a:effectLst/>
                        </a:rPr>
                        <a:t>77183.60</a:t>
                      </a:r>
                    </a:p>
                  </a:txBody>
                  <a:tcPr anchor="ctr"/>
                </a:tc>
                <a:extLst>
                  <a:ext uri="{0D108BD9-81ED-4DB2-BD59-A6C34878D82A}">
                    <a16:rowId xmlns:a16="http://schemas.microsoft.com/office/drawing/2014/main" val="3458582204"/>
                  </a:ext>
                </a:extLst>
              </a:tr>
            </a:tbl>
          </a:graphicData>
        </a:graphic>
      </p:graphicFrame>
      <p:sp>
        <p:nvSpPr>
          <p:cNvPr id="4" name="Content Placeholder 3">
            <a:extLst>
              <a:ext uri="{FF2B5EF4-FFF2-40B4-BE49-F238E27FC236}">
                <a16:creationId xmlns:a16="http://schemas.microsoft.com/office/drawing/2014/main" id="{9438F8FA-1942-3ABF-7155-98E0E39C264E}"/>
              </a:ext>
            </a:extLst>
          </p:cNvPr>
          <p:cNvSpPr>
            <a:spLocks noGrp="1"/>
          </p:cNvSpPr>
          <p:nvPr>
            <p:ph sz="half" idx="2"/>
          </p:nvPr>
        </p:nvSpPr>
        <p:spPr>
          <a:xfrm>
            <a:off x="6783355" y="2532881"/>
            <a:ext cx="5066523" cy="2895559"/>
          </a:xfrm>
        </p:spPr>
        <p:txBody>
          <a:bodyPr>
            <a:normAutofit/>
          </a:bodyPr>
          <a:lstStyle/>
          <a:p>
            <a:pPr marL="0" indent="0">
              <a:buNone/>
            </a:pPr>
            <a:r>
              <a:rPr lang="en-IN" b="1" dirty="0">
                <a:solidFill>
                  <a:schemeClr val="bg1"/>
                </a:solidFill>
              </a:rPr>
              <a:t>Key Insight:</a:t>
            </a:r>
          </a:p>
          <a:p>
            <a:r>
              <a:rPr lang="en-US" sz="2200" dirty="0">
                <a:solidFill>
                  <a:schemeClr val="bg1"/>
                </a:solidFill>
              </a:rPr>
              <a:t>RFM converts transaction data into customer behavior profiles</a:t>
            </a:r>
          </a:p>
          <a:p>
            <a:r>
              <a:rPr lang="en-US" sz="2200" dirty="0">
                <a:solidFill>
                  <a:schemeClr val="bg1"/>
                </a:solidFill>
              </a:rPr>
              <a:t>Helps identify high-value, loyal, and inactive customers</a:t>
            </a:r>
          </a:p>
          <a:p>
            <a:r>
              <a:rPr lang="en-US" sz="2200" dirty="0">
                <a:solidFill>
                  <a:schemeClr val="bg1"/>
                </a:solidFill>
              </a:rPr>
              <a:t> Forms the foundation for effective customer segmentation</a:t>
            </a:r>
            <a:endParaRPr lang="en-IN" sz="2200" dirty="0">
              <a:solidFill>
                <a:schemeClr val="bg1"/>
              </a:solidFill>
            </a:endParaRPr>
          </a:p>
        </p:txBody>
      </p:sp>
      <p:pic>
        <p:nvPicPr>
          <p:cNvPr id="11" name="Picture 10">
            <a:extLst>
              <a:ext uri="{FF2B5EF4-FFF2-40B4-BE49-F238E27FC236}">
                <a16:creationId xmlns:a16="http://schemas.microsoft.com/office/drawing/2014/main" id="{BDAAA5B2-3019-331E-E686-21E1E92D4D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0025" y="0"/>
            <a:ext cx="3064248" cy="2341984"/>
          </a:xfrm>
          <a:prstGeom prst="rect">
            <a:avLst/>
          </a:prstGeom>
        </p:spPr>
      </p:pic>
    </p:spTree>
    <p:extLst>
      <p:ext uri="{BB962C8B-B14F-4D97-AF65-F5344CB8AC3E}">
        <p14:creationId xmlns:p14="http://schemas.microsoft.com/office/powerpoint/2010/main" val="2438371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B842B7-A04A-4FC2-AB70-72E445A0897B}"/>
              </a:ext>
            </a:extLst>
          </p:cNvPr>
          <p:cNvSpPr/>
          <p:nvPr/>
        </p:nvSpPr>
        <p:spPr>
          <a:xfrm>
            <a:off x="-1" y="0"/>
            <a:ext cx="4025348"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8" name="Content Placeholder 7">
            <a:extLst>
              <a:ext uri="{FF2B5EF4-FFF2-40B4-BE49-F238E27FC236}">
                <a16:creationId xmlns:a16="http://schemas.microsoft.com/office/drawing/2014/main" id="{14538AA7-E7C6-AA82-79E7-B060D9BCAD8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59311" y="158645"/>
            <a:ext cx="6014687" cy="3452301"/>
          </a:xfrm>
          <a:prstGeom prst="rect">
            <a:avLst/>
          </a:prstGeom>
        </p:spPr>
      </p:pic>
      <p:sp>
        <p:nvSpPr>
          <p:cNvPr id="2" name="Title 1">
            <a:extLst>
              <a:ext uri="{FF2B5EF4-FFF2-40B4-BE49-F238E27FC236}">
                <a16:creationId xmlns:a16="http://schemas.microsoft.com/office/drawing/2014/main" id="{5FB84A89-579D-5200-99EE-F88102286AEB}"/>
              </a:ext>
            </a:extLst>
          </p:cNvPr>
          <p:cNvSpPr>
            <a:spLocks noGrp="1"/>
          </p:cNvSpPr>
          <p:nvPr>
            <p:ph type="title"/>
          </p:nvPr>
        </p:nvSpPr>
        <p:spPr>
          <a:xfrm>
            <a:off x="241042" y="-329636"/>
            <a:ext cx="3784305" cy="2562226"/>
          </a:xfrm>
        </p:spPr>
        <p:txBody>
          <a:bodyPr>
            <a:normAutofit/>
          </a:bodyPr>
          <a:lstStyle/>
          <a:p>
            <a:r>
              <a:rPr lang="en-IN" dirty="0">
                <a:solidFill>
                  <a:schemeClr val="bg1"/>
                </a:solidFill>
              </a:rPr>
              <a:t>Customer Segmentation – K-Means Clustering</a:t>
            </a:r>
          </a:p>
        </p:txBody>
      </p:sp>
      <p:sp>
        <p:nvSpPr>
          <p:cNvPr id="6" name="TextBox 5">
            <a:extLst>
              <a:ext uri="{FF2B5EF4-FFF2-40B4-BE49-F238E27FC236}">
                <a16:creationId xmlns:a16="http://schemas.microsoft.com/office/drawing/2014/main" id="{490AEB2A-1551-D8D6-F9B9-7E943BA7F2D1}"/>
              </a:ext>
            </a:extLst>
          </p:cNvPr>
          <p:cNvSpPr txBox="1"/>
          <p:nvPr/>
        </p:nvSpPr>
        <p:spPr>
          <a:xfrm>
            <a:off x="241043" y="1959429"/>
            <a:ext cx="3388566" cy="3508653"/>
          </a:xfrm>
          <a:prstGeom prst="rect">
            <a:avLst/>
          </a:prstGeom>
          <a:noFill/>
        </p:spPr>
        <p:txBody>
          <a:bodyPr wrap="square" rtlCol="0">
            <a:spAutoFit/>
          </a:bodyPr>
          <a:lstStyle/>
          <a:p>
            <a:r>
              <a:rPr lang="en-IN" sz="2400" b="1" dirty="0">
                <a:solidFill>
                  <a:schemeClr val="bg1"/>
                </a:solidFill>
              </a:rPr>
              <a:t>Segmentation Approach:</a:t>
            </a:r>
          </a:p>
          <a:p>
            <a:pPr marL="285750" indent="-285750">
              <a:buFont typeface="Arial" panose="020B0604020202020204" pitchFamily="34" charset="0"/>
              <a:buChar char="•"/>
            </a:pPr>
            <a:r>
              <a:rPr lang="en-US" sz="2200" dirty="0">
                <a:solidFill>
                  <a:schemeClr val="bg1"/>
                </a:solidFill>
              </a:rPr>
              <a:t>Applied K-Means clustering on RFM features</a:t>
            </a:r>
          </a:p>
          <a:p>
            <a:pPr marL="285750" indent="-285750">
              <a:buFont typeface="Arial" panose="020B0604020202020204" pitchFamily="34" charset="0"/>
              <a:buChar char="•"/>
            </a:pPr>
            <a:r>
              <a:rPr lang="en-US" sz="2200" dirty="0">
                <a:solidFill>
                  <a:schemeClr val="bg1"/>
                </a:solidFill>
              </a:rPr>
              <a:t>Optimal number of clusters selected using Elbow Method</a:t>
            </a:r>
          </a:p>
          <a:p>
            <a:pPr marL="285750" indent="-285750">
              <a:buFont typeface="Arial" panose="020B0604020202020204" pitchFamily="34" charset="0"/>
              <a:buChar char="•"/>
            </a:pPr>
            <a:r>
              <a:rPr lang="en-US" sz="2200" dirty="0">
                <a:solidFill>
                  <a:schemeClr val="bg1"/>
                </a:solidFill>
              </a:rPr>
              <a:t>Customers grouped based on purchasing behavior</a:t>
            </a:r>
            <a:endParaRPr lang="en-IN" sz="2200" dirty="0">
              <a:solidFill>
                <a:schemeClr val="bg1"/>
              </a:solidFill>
            </a:endParaRPr>
          </a:p>
        </p:txBody>
      </p:sp>
      <p:sp>
        <p:nvSpPr>
          <p:cNvPr id="9" name="TextBox 8">
            <a:extLst>
              <a:ext uri="{FF2B5EF4-FFF2-40B4-BE49-F238E27FC236}">
                <a16:creationId xmlns:a16="http://schemas.microsoft.com/office/drawing/2014/main" id="{18851601-C464-1348-0833-84D05E580BF4}"/>
              </a:ext>
            </a:extLst>
          </p:cNvPr>
          <p:cNvSpPr txBox="1"/>
          <p:nvPr/>
        </p:nvSpPr>
        <p:spPr>
          <a:xfrm>
            <a:off x="4879909" y="3585239"/>
            <a:ext cx="6988629" cy="3170099"/>
          </a:xfrm>
          <a:prstGeom prst="rect">
            <a:avLst/>
          </a:prstGeom>
          <a:noFill/>
        </p:spPr>
        <p:txBody>
          <a:bodyPr wrap="square" rtlCol="0">
            <a:spAutoFit/>
          </a:bodyPr>
          <a:lstStyle/>
          <a:p>
            <a:r>
              <a:rPr lang="en-IN" sz="2400" b="1" dirty="0"/>
              <a:t>Key Result:</a:t>
            </a:r>
          </a:p>
          <a:p>
            <a:pPr marL="342900" indent="-342900">
              <a:buFont typeface="Arial" panose="020B0604020202020204" pitchFamily="34" charset="0"/>
              <a:buChar char="•"/>
            </a:pPr>
            <a:r>
              <a:rPr lang="en-US" sz="2200" dirty="0"/>
              <a:t> Customers are clearly grouped into distinct behavioral segments</a:t>
            </a:r>
          </a:p>
          <a:p>
            <a:pPr marL="342900" indent="-342900">
              <a:buFont typeface="Arial" panose="020B0604020202020204" pitchFamily="34" charset="0"/>
              <a:buChar char="•"/>
            </a:pPr>
            <a:r>
              <a:rPr lang="en-US" sz="2200" dirty="0"/>
              <a:t>One segment represents high-value customers with strong purchasing activity</a:t>
            </a:r>
          </a:p>
          <a:p>
            <a:pPr marL="342900" indent="-342900">
              <a:buFont typeface="Arial" panose="020B0604020202020204" pitchFamily="34" charset="0"/>
              <a:buChar char="•"/>
            </a:pPr>
            <a:r>
              <a:rPr lang="en-US" sz="2200" dirty="0"/>
              <a:t>Majority of customers fall into low-to-moderate engagement groups</a:t>
            </a:r>
          </a:p>
          <a:p>
            <a:pPr marL="342900" indent="-342900">
              <a:buFont typeface="Arial" panose="020B0604020202020204" pitchFamily="34" charset="0"/>
              <a:buChar char="•"/>
            </a:pPr>
            <a:r>
              <a:rPr lang="en-US" sz="2200" dirty="0"/>
              <a:t>Clear separation confirms effective clustering and meaningful segmentation</a:t>
            </a:r>
            <a:endParaRPr lang="en-US" sz="2200" b="1" dirty="0"/>
          </a:p>
        </p:txBody>
      </p:sp>
    </p:spTree>
    <p:extLst>
      <p:ext uri="{BB962C8B-B14F-4D97-AF65-F5344CB8AC3E}">
        <p14:creationId xmlns:p14="http://schemas.microsoft.com/office/powerpoint/2010/main" val="354261917"/>
      </p:ext>
    </p:extLst>
  </p:cSld>
  <p:clrMapOvr>
    <a:masterClrMapping/>
  </p:clrMapOvr>
</p:sld>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8426</TotalTime>
  <Words>680</Words>
  <Application>Microsoft Office PowerPoint</Application>
  <PresentationFormat>Widescreen</PresentationFormat>
  <Paragraphs>116</Paragraphs>
  <Slides>15</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BIA Template</vt:lpstr>
      <vt:lpstr>PowerPoint Presentation</vt:lpstr>
      <vt:lpstr>Agenda</vt:lpstr>
      <vt:lpstr>Project Overview &amp; Objective</vt:lpstr>
      <vt:lpstr>Dataset Overview:</vt:lpstr>
      <vt:lpstr>Data Cleaning &amp; Preprocessing</vt:lpstr>
      <vt:lpstr>Exploratory Data Analysis:</vt:lpstr>
      <vt:lpstr>Key Observations:</vt:lpstr>
      <vt:lpstr>Feature Engineering – RFM Analysis</vt:lpstr>
      <vt:lpstr>Customer Segmentation – K-Means Clustering</vt:lpstr>
      <vt:lpstr>Model Comparison</vt:lpstr>
      <vt:lpstr>Predictive Modeling</vt:lpstr>
      <vt:lpstr>Feature Importance </vt:lpstr>
      <vt:lpstr>Business Insights &amp; Strategic Recommendations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Kalyani Deshmane</cp:lastModifiedBy>
  <cp:revision>2256</cp:revision>
  <dcterms:created xsi:type="dcterms:W3CDTF">2020-12-23T13:36:00Z</dcterms:created>
  <dcterms:modified xsi:type="dcterms:W3CDTF">2026-02-06T10:52:57Z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0B547D39C558497AB25C6414A889D07D</vt:lpwstr>
  </property>
  <property fmtid="{D5CDD505-2E9C-101B-9397-08002B2CF9AE}" pid="3" name="KSOProductBuildVer">
    <vt:lpwstr>1033-11.2.0.11306</vt:lpwstr>
  </property>
</Properties>
</file>